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5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4B6BCC-063F-4694-8911-E2D14C4D23F0}" type="datetimeFigureOut">
              <a:rPr lang="en-US" smtClean="0"/>
              <a:pPr/>
              <a:t>9/16/2014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7086E0-EDAC-4DB0-A8EF-CA86584DBD1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D7086E0-EDAC-4DB0-A8EF-CA86584DBD1B}"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2606618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3935219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3829280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3376279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1603916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867176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861841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440246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1713761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3493179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AEBB7D1A-007E-4E7F-BD89-A4F4AB4CFA52}" type="datetimeFigureOut">
              <a:rPr lang="en-ZA" smtClean="0"/>
              <a:pPr/>
              <a:t>2014/09/16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67864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21001">
              <a:schemeClr val="accent2">
                <a:lumMod val="20000"/>
                <a:lumOff val="80000"/>
              </a:schemeClr>
            </a:gs>
            <a:gs pos="35001">
              <a:schemeClr val="accent3">
                <a:lumMod val="60000"/>
                <a:lumOff val="40000"/>
              </a:schemeClr>
            </a:gs>
            <a:gs pos="52000">
              <a:schemeClr val="bg2">
                <a:lumMod val="90000"/>
              </a:schemeClr>
            </a:gs>
            <a:gs pos="68000">
              <a:srgbClr val="FFFF00"/>
            </a:gs>
            <a:gs pos="88000">
              <a:schemeClr val="accent4">
                <a:lumMod val="60000"/>
                <a:lumOff val="4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BB7D1A-007E-4E7F-BD89-A4F4AB4CFA52}" type="datetimeFigureOut">
              <a:rPr lang="en-ZA" smtClean="0"/>
              <a:pPr/>
              <a:t>2014/09/16</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F9C589-B47E-47E7-BA73-3595BD94C871}" type="slidenum">
              <a:rPr lang="en-ZA" smtClean="0"/>
              <a:pPr/>
              <a:t>‹#›</a:t>
            </a:fld>
            <a:endParaRPr lang="en-ZA"/>
          </a:p>
        </p:txBody>
      </p:sp>
    </p:spTree>
    <p:extLst>
      <p:ext uri="{BB962C8B-B14F-4D97-AF65-F5344CB8AC3E}">
        <p14:creationId xmlns:p14="http://schemas.microsoft.com/office/powerpoint/2010/main" xmlns="" val="1162585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jpeg"/><Relationship Id="rId3" Type="http://schemas.openxmlformats.org/officeDocument/2006/relationships/image" Target="../media/image11.jpeg"/><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png"/><Relationship Id="rId14" Type="http://schemas.openxmlformats.org/officeDocument/2006/relationships/image" Target="../media/image22.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 name="Picture 26" descr="vintagelook.jpg"/>
          <p:cNvPicPr>
            <a:picLocks noChangeAspect="1"/>
          </p:cNvPicPr>
          <p:nvPr/>
        </p:nvPicPr>
        <p:blipFill>
          <a:blip r:embed="rId3" cstate="print"/>
          <a:stretch>
            <a:fillRect/>
          </a:stretch>
        </p:blipFill>
        <p:spPr>
          <a:xfrm>
            <a:off x="4283968" y="260648"/>
            <a:ext cx="1543050" cy="1752600"/>
          </a:xfrm>
          <a:prstGeom prst="rect">
            <a:avLst/>
          </a:prstGeom>
          <a:ln>
            <a:noFill/>
          </a:ln>
          <a:effectLst>
            <a:softEdge rad="112500"/>
          </a:effectLst>
        </p:spPr>
      </p:pic>
      <p:sp>
        <p:nvSpPr>
          <p:cNvPr id="2" name="TextBox 1"/>
          <p:cNvSpPr txBox="1"/>
          <p:nvPr/>
        </p:nvSpPr>
        <p:spPr>
          <a:xfrm>
            <a:off x="1907704" y="0"/>
            <a:ext cx="6012541" cy="492443"/>
          </a:xfrm>
          <a:prstGeom prst="rect">
            <a:avLst/>
          </a:prstGeom>
          <a:solidFill>
            <a:srgbClr val="FFC000"/>
          </a:solidFill>
          <a:ln/>
          <a:effectLst>
            <a:innerShdw blurRad="114300">
              <a:prstClr val="black"/>
            </a:innerShdw>
          </a:effectLst>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wrap="square" rtlCol="0">
            <a:prstTxWarp prst="textDeflateBottom">
              <a:avLst/>
            </a:prstTxWarp>
            <a:spAutoFit/>
            <a:sp3d extrusionH="57150" prstMaterial="metal">
              <a:bevelT w="38100" h="38100"/>
            </a:sp3d>
          </a:bodyPr>
          <a:lstStyle/>
          <a:p>
            <a:r>
              <a:rPr lang="en-ZA" sz="2600" b="1" dirty="0" smtClean="0">
                <a:ln w="1905"/>
                <a:solidFill>
                  <a:schemeClr val="tx1"/>
                </a:solidFill>
                <a:effectLst>
                  <a:innerShdw blurRad="69850" dist="43180" dir="5400000">
                    <a:srgbClr val="000000">
                      <a:alpha val="65000"/>
                    </a:srgbClr>
                  </a:innerShdw>
                </a:effectLst>
                <a:latin typeface="Curlz MT" pitchFamily="82" charset="0"/>
              </a:rPr>
              <a:t>Healthy Mind Vintage network</a:t>
            </a:r>
            <a:r>
              <a:rPr lang="en-ZA" sz="2600" dirty="0" smtClean="0">
                <a:solidFill>
                  <a:schemeClr val="tx1"/>
                </a:solidFill>
                <a:latin typeface="Curlz MT" pitchFamily="82" charset="0"/>
              </a:rPr>
              <a:t> </a:t>
            </a:r>
            <a:endParaRPr lang="en-ZA" sz="2600" dirty="0">
              <a:solidFill>
                <a:schemeClr val="tx1"/>
              </a:solidFill>
              <a:latin typeface="Curlz MT" pitchFamily="82" charset="0"/>
            </a:endParaRPr>
          </a:p>
        </p:txBody>
      </p:sp>
      <p:sp>
        <p:nvSpPr>
          <p:cNvPr id="3" name="TextBox 2"/>
          <p:cNvSpPr txBox="1"/>
          <p:nvPr/>
        </p:nvSpPr>
        <p:spPr>
          <a:xfrm>
            <a:off x="0" y="404664"/>
            <a:ext cx="5580112" cy="3447098"/>
          </a:xfrm>
          <a:prstGeom prst="rect">
            <a:avLst/>
          </a:prstGeom>
          <a:noFill/>
        </p:spPr>
        <p:txBody>
          <a:bodyPr wrap="square" rtlCol="0">
            <a:spAutoFit/>
          </a:bodyPr>
          <a:lstStyle/>
          <a:p>
            <a:r>
              <a:rPr lang="en-ZA" sz="2000" b="1" dirty="0" smtClean="0">
                <a:solidFill>
                  <a:srgbClr val="FFC000"/>
                </a:solidFill>
                <a:latin typeface="Angsana New" pitchFamily="18" charset="-34"/>
                <a:cs typeface="Angsana New" pitchFamily="18" charset="-34"/>
              </a:rPr>
              <a:t>Date: Wed  24 Sep 2014 (Heritage Day)</a:t>
            </a:r>
          </a:p>
          <a:p>
            <a:r>
              <a:rPr lang="en-ZA" sz="2000" b="1" dirty="0" smtClean="0">
                <a:solidFill>
                  <a:srgbClr val="FFC000"/>
                </a:solidFill>
                <a:latin typeface="Angsana New" pitchFamily="18" charset="-34"/>
                <a:cs typeface="Angsana New" pitchFamily="18" charset="-34"/>
              </a:rPr>
              <a:t>Time: 1pm – </a:t>
            </a:r>
            <a:r>
              <a:rPr lang="en-ZA" sz="2000" b="1" dirty="0" smtClean="0">
                <a:solidFill>
                  <a:srgbClr val="FFC000"/>
                </a:solidFill>
                <a:latin typeface="Angsana New" pitchFamily="18" charset="-34"/>
                <a:cs typeface="Angsana New" pitchFamily="18" charset="-34"/>
              </a:rPr>
              <a:t>7pm</a:t>
            </a:r>
            <a:endParaRPr lang="en-ZA" sz="2000" b="1" dirty="0" smtClean="0">
              <a:solidFill>
                <a:srgbClr val="FFC000"/>
              </a:solidFill>
              <a:latin typeface="Angsana New" pitchFamily="18" charset="-34"/>
              <a:cs typeface="Angsana New" pitchFamily="18" charset="-34"/>
            </a:endParaRPr>
          </a:p>
          <a:p>
            <a:r>
              <a:rPr lang="en-ZA" sz="2000" b="1" dirty="0" smtClean="0">
                <a:solidFill>
                  <a:srgbClr val="FFC000"/>
                </a:solidFill>
                <a:latin typeface="Angsana New" pitchFamily="18" charset="-34"/>
                <a:cs typeface="Angsana New" pitchFamily="18" charset="-34"/>
              </a:rPr>
              <a:t>Venue:  </a:t>
            </a:r>
            <a:r>
              <a:rPr lang="en-ZA" sz="2000" b="1" dirty="0" err="1" smtClean="0">
                <a:solidFill>
                  <a:srgbClr val="FFC000"/>
                </a:solidFill>
                <a:latin typeface="Angsana New" pitchFamily="18" charset="-34"/>
                <a:cs typeface="Angsana New" pitchFamily="18" charset="-34"/>
              </a:rPr>
              <a:t>Emthonjeni</a:t>
            </a:r>
            <a:r>
              <a:rPr lang="en-ZA" b="1" dirty="0" smtClean="0">
                <a:solidFill>
                  <a:srgbClr val="FFC000"/>
                </a:solidFill>
                <a:latin typeface="Angsana New" pitchFamily="18" charset="-34"/>
                <a:cs typeface="Angsana New" pitchFamily="18" charset="-34"/>
              </a:rPr>
              <a:t> </a:t>
            </a:r>
            <a:r>
              <a:rPr lang="en-ZA" b="1" dirty="0" smtClean="0">
                <a:solidFill>
                  <a:srgbClr val="FFC000"/>
                </a:solidFill>
                <a:latin typeface="Angsana New" pitchFamily="18" charset="-34"/>
                <a:cs typeface="Angsana New" pitchFamily="18" charset="-34"/>
              </a:rPr>
              <a:t>Country Club</a:t>
            </a:r>
            <a:r>
              <a:rPr lang="en-US" sz="1500" dirty="0" smtClean="0">
                <a:solidFill>
                  <a:srgbClr val="FFC000"/>
                </a:solidFill>
                <a:latin typeface="Angsana New" pitchFamily="18" charset="-34"/>
                <a:cs typeface="Angsana New" pitchFamily="18" charset="-34"/>
              </a:rPr>
              <a:t> </a:t>
            </a:r>
          </a:p>
          <a:p>
            <a:r>
              <a:rPr lang="en-US" sz="1500" dirty="0" smtClean="0">
                <a:solidFill>
                  <a:srgbClr val="FFC000"/>
                </a:solidFill>
                <a:latin typeface="Angsana New" pitchFamily="18" charset="-34"/>
                <a:cs typeface="Angsana New" pitchFamily="18" charset="-34"/>
              </a:rPr>
              <a:t>   </a:t>
            </a:r>
            <a:r>
              <a:rPr lang="en-US" sz="1500" dirty="0" smtClean="0">
                <a:solidFill>
                  <a:srgbClr val="FFC000"/>
                </a:solidFill>
                <a:latin typeface="Angsana New" pitchFamily="18" charset="-34"/>
                <a:cs typeface="Angsana New" pitchFamily="18" charset="-34"/>
              </a:rPr>
              <a:t>               </a:t>
            </a:r>
            <a:r>
              <a:rPr lang="en-US" dirty="0" smtClean="0">
                <a:solidFill>
                  <a:srgbClr val="FFC000"/>
                </a:solidFill>
                <a:latin typeface="Angsana New" pitchFamily="18" charset="-34"/>
                <a:cs typeface="Angsana New" pitchFamily="18" charset="-34"/>
              </a:rPr>
              <a:t> 26 Willow rd, </a:t>
            </a:r>
            <a:r>
              <a:rPr lang="en-US" dirty="0" err="1" smtClean="0">
                <a:solidFill>
                  <a:srgbClr val="FFC000"/>
                </a:solidFill>
                <a:latin typeface="Angsana New" pitchFamily="18" charset="-34"/>
                <a:cs typeface="Angsana New" pitchFamily="18" charset="-34"/>
              </a:rPr>
              <a:t>BlueHills</a:t>
            </a:r>
            <a:r>
              <a:rPr lang="en-US" dirty="0" smtClean="0">
                <a:solidFill>
                  <a:srgbClr val="FFC000"/>
                </a:solidFill>
                <a:latin typeface="Angsana New" pitchFamily="18" charset="-34"/>
                <a:cs typeface="Angsana New" pitchFamily="18" charset="-34"/>
              </a:rPr>
              <a:t>  </a:t>
            </a:r>
            <a:r>
              <a:rPr lang="en-US" dirty="0" err="1" smtClean="0">
                <a:solidFill>
                  <a:srgbClr val="FFC000"/>
                </a:solidFill>
                <a:latin typeface="Angsana New" pitchFamily="18" charset="-34"/>
                <a:cs typeface="Angsana New" pitchFamily="18" charset="-34"/>
              </a:rPr>
              <a:t>Midrand</a:t>
            </a:r>
            <a:endParaRPr lang="en-ZA" b="1" dirty="0" smtClean="0">
              <a:solidFill>
                <a:srgbClr val="FFC000"/>
              </a:solidFill>
              <a:latin typeface="Angsana New" pitchFamily="18" charset="-34"/>
              <a:cs typeface="Angsana New" pitchFamily="18" charset="-34"/>
            </a:endParaRPr>
          </a:p>
          <a:p>
            <a:r>
              <a:rPr lang="en-ZA" sz="2000" b="1" dirty="0" smtClean="0">
                <a:solidFill>
                  <a:srgbClr val="FFC000"/>
                </a:solidFill>
                <a:latin typeface="Angsana New" pitchFamily="18" charset="-34"/>
                <a:cs typeface="Angsana New" pitchFamily="18" charset="-34"/>
              </a:rPr>
              <a:t> Dress </a:t>
            </a:r>
            <a:r>
              <a:rPr lang="en-ZA" sz="2000" b="1" dirty="0" smtClean="0">
                <a:solidFill>
                  <a:srgbClr val="FFC000"/>
                </a:solidFill>
                <a:latin typeface="Angsana New" pitchFamily="18" charset="-34"/>
                <a:cs typeface="Angsana New" pitchFamily="18" charset="-34"/>
              </a:rPr>
              <a:t>Code: Fancy Vintage look</a:t>
            </a:r>
          </a:p>
          <a:p>
            <a:r>
              <a:rPr lang="en-ZA" sz="2000" b="1" dirty="0" smtClean="0">
                <a:solidFill>
                  <a:srgbClr val="FFC000"/>
                </a:solidFill>
                <a:latin typeface="Angsana New" pitchFamily="18" charset="-34"/>
                <a:cs typeface="Angsana New" pitchFamily="18" charset="-34"/>
              </a:rPr>
              <a:t>          </a:t>
            </a:r>
            <a:r>
              <a:rPr lang="en-ZA" sz="2000" b="1" i="1" dirty="0" smtClean="0">
                <a:solidFill>
                  <a:srgbClr val="FFC000"/>
                </a:solidFill>
                <a:latin typeface="Angsana New" pitchFamily="18" charset="-34"/>
                <a:cs typeface="Angsana New" pitchFamily="18" charset="-34"/>
              </a:rPr>
              <a:t>!!!Cash Bar!!! Exclusive Wine Range </a:t>
            </a:r>
          </a:p>
          <a:p>
            <a:r>
              <a:rPr lang="en-US" sz="2000" dirty="0" smtClean="0">
                <a:solidFill>
                  <a:srgbClr val="FFCC00"/>
                </a:solidFill>
                <a:latin typeface="Angsana New" pitchFamily="18" charset="-34"/>
                <a:cs typeface="Angsana New" pitchFamily="18" charset="-34"/>
              </a:rPr>
              <a:t>          Fee: R160 pp (limited seats) </a:t>
            </a:r>
            <a:r>
              <a:rPr lang="en-US" sz="2000" b="1" i="1" dirty="0" smtClean="0">
                <a:solidFill>
                  <a:srgbClr val="FFC000"/>
                </a:solidFill>
                <a:latin typeface="Angsana New" pitchFamily="18" charset="-34"/>
                <a:cs typeface="Angsana New" pitchFamily="18" charset="-34"/>
              </a:rPr>
              <a:t>Snacks will be served</a:t>
            </a:r>
            <a:endParaRPr lang="en-US" sz="2000" dirty="0" smtClean="0">
              <a:solidFill>
                <a:srgbClr val="FFCC00"/>
              </a:solidFill>
              <a:latin typeface="Angsana New" pitchFamily="18" charset="-34"/>
              <a:cs typeface="Angsana New" pitchFamily="18" charset="-34"/>
            </a:endParaRPr>
          </a:p>
          <a:p>
            <a:r>
              <a:rPr lang="en-US" sz="2000" dirty="0" smtClean="0">
                <a:solidFill>
                  <a:srgbClr val="FFCC00"/>
                </a:solidFill>
                <a:latin typeface="Angsana New" pitchFamily="18" charset="-34"/>
                <a:cs typeface="Angsana New" pitchFamily="18" charset="-34"/>
              </a:rPr>
              <a:t>          </a:t>
            </a:r>
            <a:r>
              <a:rPr lang="en-US" sz="2000" i="1" u="sng" dirty="0" smtClean="0">
                <a:solidFill>
                  <a:srgbClr val="FFCC00"/>
                </a:solidFill>
                <a:latin typeface="Angsana New" pitchFamily="18" charset="-34"/>
                <a:cs typeface="Angsana New" pitchFamily="18" charset="-34"/>
              </a:rPr>
              <a:t>Reservations close on 21 Sep</a:t>
            </a:r>
          </a:p>
          <a:p>
            <a:r>
              <a:rPr lang="en-US" sz="2000" dirty="0" smtClean="0">
                <a:solidFill>
                  <a:srgbClr val="FFCC00"/>
                </a:solidFill>
                <a:latin typeface="Angsana New" pitchFamily="18" charset="-34"/>
                <a:cs typeface="Angsana New" pitchFamily="18" charset="-34"/>
              </a:rPr>
              <a:t>Pre-Booking Sandi: 082 547 0010/</a:t>
            </a:r>
            <a:r>
              <a:rPr lang="en-US" sz="2000" dirty="0" err="1" smtClean="0">
                <a:solidFill>
                  <a:srgbClr val="FFCC00"/>
                </a:solidFill>
                <a:latin typeface="Angsana New" pitchFamily="18" charset="-34"/>
                <a:cs typeface="Angsana New" pitchFamily="18" charset="-34"/>
              </a:rPr>
              <a:t>WhatsApp</a:t>
            </a:r>
            <a:r>
              <a:rPr lang="en-US" sz="2000" dirty="0" smtClean="0">
                <a:solidFill>
                  <a:srgbClr val="FFCC00"/>
                </a:solidFill>
                <a:latin typeface="Angsana New" pitchFamily="18" charset="-34"/>
                <a:cs typeface="Angsana New" pitchFamily="18" charset="-34"/>
              </a:rPr>
              <a:t>; BBM </a:t>
            </a:r>
            <a:r>
              <a:rPr lang="en-US" sz="2000" dirty="0" smtClean="0">
                <a:solidFill>
                  <a:srgbClr val="FFCC00"/>
                </a:solidFill>
                <a:latin typeface="Angsana New" pitchFamily="18" charset="-34"/>
                <a:cs typeface="Angsana New" pitchFamily="18" charset="-34"/>
              </a:rPr>
              <a:t>2B790FB5</a:t>
            </a:r>
          </a:p>
          <a:p>
            <a:r>
              <a:rPr lang="en-US" sz="2000" dirty="0" smtClean="0">
                <a:solidFill>
                  <a:srgbClr val="FFCC00"/>
                </a:solidFill>
                <a:latin typeface="Angsana New" pitchFamily="18" charset="-34"/>
                <a:cs typeface="Angsana New" pitchFamily="18" charset="-34"/>
              </a:rPr>
              <a:t>                      </a:t>
            </a:r>
            <a:r>
              <a:rPr lang="en-US" sz="2000" dirty="0" err="1" smtClean="0">
                <a:solidFill>
                  <a:srgbClr val="FFCC00"/>
                </a:solidFill>
                <a:latin typeface="Angsana New" pitchFamily="18" charset="-34"/>
                <a:cs typeface="Angsana New" pitchFamily="18" charset="-34"/>
              </a:rPr>
              <a:t>Thandeka</a:t>
            </a:r>
            <a:r>
              <a:rPr lang="en-US" sz="2000" dirty="0" smtClean="0">
                <a:solidFill>
                  <a:srgbClr val="FFCC00"/>
                </a:solidFill>
                <a:latin typeface="Angsana New" pitchFamily="18" charset="-34"/>
                <a:cs typeface="Angsana New" pitchFamily="18" charset="-34"/>
              </a:rPr>
              <a:t> 073 043 7880 </a:t>
            </a:r>
            <a:endParaRPr lang="en-US" sz="2000" dirty="0" smtClean="0">
              <a:solidFill>
                <a:srgbClr val="FFCC00"/>
              </a:solidFill>
              <a:latin typeface="Angsana New" pitchFamily="18" charset="-34"/>
              <a:cs typeface="Angsana New" pitchFamily="18" charset="-34"/>
            </a:endParaRPr>
          </a:p>
          <a:p>
            <a:r>
              <a:rPr lang="en-US" sz="2000" dirty="0" smtClean="0">
                <a:solidFill>
                  <a:srgbClr val="FFCC00"/>
                </a:solidFill>
                <a:latin typeface="Angsana New" pitchFamily="18" charset="-34"/>
                <a:cs typeface="Angsana New" pitchFamily="18" charset="-34"/>
              </a:rPr>
              <a:t>Bank details </a:t>
            </a:r>
            <a:r>
              <a:rPr lang="en-US" sz="2000" dirty="0" smtClean="0">
                <a:solidFill>
                  <a:srgbClr val="FFCC00"/>
                </a:solidFill>
                <a:latin typeface="Angsana New" pitchFamily="18" charset="-34"/>
                <a:cs typeface="Angsana New" pitchFamily="18" charset="-34"/>
              </a:rPr>
              <a:t>www.point2pointconnections.yolasite.com/upcoming-events.php</a:t>
            </a:r>
            <a:endParaRPr lang="en-ZA" sz="2000" dirty="0">
              <a:solidFill>
                <a:srgbClr val="FFC000"/>
              </a:solidFill>
              <a:latin typeface="Angsana New" pitchFamily="18" charset="-34"/>
              <a:cs typeface="Angsana New" pitchFamily="18" charset="-34"/>
            </a:endParaRPr>
          </a:p>
        </p:txBody>
      </p:sp>
      <p:sp>
        <p:nvSpPr>
          <p:cNvPr id="4" name="TextBox 3"/>
          <p:cNvSpPr txBox="1"/>
          <p:nvPr/>
        </p:nvSpPr>
        <p:spPr>
          <a:xfrm>
            <a:off x="2195736" y="4293096"/>
            <a:ext cx="5152601" cy="584775"/>
          </a:xfrm>
          <a:prstGeom prst="rect">
            <a:avLst/>
          </a:prstGeom>
          <a:noFill/>
        </p:spPr>
        <p:txBody>
          <a:bodyPr wrap="square" rtlCol="0">
            <a:spAutoFit/>
          </a:bodyPr>
          <a:lstStyle/>
          <a:p>
            <a:r>
              <a:rPr lang="en-ZA" sz="3200" b="1" dirty="0" smtClean="0">
                <a:latin typeface="Chiller" pitchFamily="82" charset="0"/>
              </a:rPr>
              <a:t>Get to know someone who knows someone!</a:t>
            </a:r>
            <a:endParaRPr lang="en-ZA" sz="3200" b="1" dirty="0">
              <a:latin typeface="Chiller" pitchFamily="82" charset="0"/>
            </a:endParaRPr>
          </a:p>
        </p:txBody>
      </p:sp>
      <p:pic>
        <p:nvPicPr>
          <p:cNvPr id="19" name="Picture 18" descr="2013Logo.jpg"/>
          <p:cNvPicPr>
            <a:picLocks noChangeAspect="1"/>
          </p:cNvPicPr>
          <p:nvPr/>
        </p:nvPicPr>
        <p:blipFill>
          <a:blip r:embed="rId4" cstate="print"/>
          <a:stretch>
            <a:fillRect/>
          </a:stretch>
        </p:blipFill>
        <p:spPr>
          <a:xfrm>
            <a:off x="2987824" y="5229200"/>
            <a:ext cx="3338941" cy="1243774"/>
          </a:xfrm>
          <a:prstGeom prst="rect">
            <a:avLst/>
          </a:prstGeom>
          <a:ln>
            <a:noFill/>
          </a:ln>
          <a:effectLst>
            <a:softEdge rad="112500"/>
          </a:effectLst>
        </p:spPr>
      </p:pic>
      <p:sp>
        <p:nvSpPr>
          <p:cNvPr id="20" name="TextBox 19"/>
          <p:cNvSpPr txBox="1"/>
          <p:nvPr/>
        </p:nvSpPr>
        <p:spPr>
          <a:xfrm>
            <a:off x="4211960" y="5157192"/>
            <a:ext cx="1944216" cy="369332"/>
          </a:xfrm>
          <a:prstGeom prst="rect">
            <a:avLst/>
          </a:prstGeom>
          <a:noFill/>
        </p:spPr>
        <p:txBody>
          <a:bodyPr wrap="square" rtlCol="0">
            <a:spAutoFit/>
          </a:bodyPr>
          <a:lstStyle/>
          <a:p>
            <a:r>
              <a:rPr lang="en-US" dirty="0" smtClean="0">
                <a:solidFill>
                  <a:srgbClr val="FFC000"/>
                </a:solidFill>
              </a:rPr>
              <a:t>Brought to you By</a:t>
            </a:r>
            <a:endParaRPr lang="en-US" dirty="0">
              <a:solidFill>
                <a:srgbClr val="FFC000"/>
              </a:solidFill>
            </a:endParaRPr>
          </a:p>
        </p:txBody>
      </p:sp>
      <p:sp>
        <p:nvSpPr>
          <p:cNvPr id="21" name="Rectangle 20"/>
          <p:cNvSpPr/>
          <p:nvPr/>
        </p:nvSpPr>
        <p:spPr>
          <a:xfrm>
            <a:off x="4860032" y="1988840"/>
            <a:ext cx="4283968" cy="830997"/>
          </a:xfrm>
          <a:prstGeom prst="rect">
            <a:avLst/>
          </a:prstGeom>
        </p:spPr>
        <p:txBody>
          <a:bodyPr wrap="square">
            <a:spAutoFit/>
          </a:bodyPr>
          <a:lstStyle/>
          <a:p>
            <a:r>
              <a:rPr lang="en-US" sz="2400" b="1" i="1" dirty="0" smtClean="0">
                <a:solidFill>
                  <a:srgbClr val="FFC000"/>
                </a:solidFill>
                <a:latin typeface="Angsana New" pitchFamily="18" charset="-34"/>
                <a:cs typeface="Angsana New" pitchFamily="18" charset="-34"/>
              </a:rPr>
              <a:t> Fun &amp;</a:t>
            </a:r>
            <a:r>
              <a:rPr lang="en-US" sz="2400" i="1" dirty="0" smtClean="0">
                <a:solidFill>
                  <a:srgbClr val="FFC000"/>
                </a:solidFill>
                <a:latin typeface="Angsana New" pitchFamily="18" charset="-34"/>
                <a:cs typeface="Angsana New" pitchFamily="18" charset="-34"/>
              </a:rPr>
              <a:t> informative gathering</a:t>
            </a:r>
          </a:p>
          <a:p>
            <a:r>
              <a:rPr lang="en-US" sz="2400" i="1" dirty="0" smtClean="0">
                <a:solidFill>
                  <a:srgbClr val="FFC000"/>
                </a:solidFill>
                <a:latin typeface="Angsana New" pitchFamily="18" charset="-34"/>
                <a:cs typeface="Angsana New" pitchFamily="18" charset="-34"/>
              </a:rPr>
              <a:t> </a:t>
            </a:r>
            <a:r>
              <a:rPr lang="en-ZA" sz="2400" dirty="0" smtClean="0">
                <a:solidFill>
                  <a:srgbClr val="FFC000"/>
                </a:solidFill>
                <a:latin typeface="Angsana New" pitchFamily="18" charset="-34"/>
                <a:cs typeface="Angsana New" pitchFamily="18" charset="-34"/>
              </a:rPr>
              <a:t>Make an everlasting impression &amp; win a prize!!!</a:t>
            </a:r>
            <a:endParaRPr lang="en-US" sz="2400" b="1" i="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ngsana New" pitchFamily="18" charset="-34"/>
              <a:cs typeface="Angsana New" pitchFamily="18" charset="-34"/>
            </a:endParaRPr>
          </a:p>
        </p:txBody>
      </p:sp>
      <p:sp>
        <p:nvSpPr>
          <p:cNvPr id="1033" name="AutoShape 9" descr="https://encrypted-tbn0.gstatic.com/images?q=tbn:ANd9GcRsNA4i2hcBNPd_iQy-YeB22kCEXOchHzrOFEhCDpKnHj-NE0Ei"/>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5" name="AutoShape 11" descr="https://encrypted-tbn0.gstatic.com/images?q=tbn:ANd9GcRsNA4i2hcBNPd_iQy-YeB22kCEXOchHzrOFEhCDpKnHj-NE0Ei"/>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7" name="AutoShape 13" descr="https://encrypted-tbn3.gstatic.com/images?q=tbn:ANd9GcQr0K9iNEpKzZZKIsLqoYioPrMXg088oHKsi5jBXVTl1e-pTrmM"/>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38" name="Picture 14" descr="H:\BACKUP\My Business Window\Point2Point Connection\Hi Tea (males2).jpg"/>
          <p:cNvPicPr>
            <a:picLocks noChangeAspect="1" noChangeArrowheads="1"/>
          </p:cNvPicPr>
          <p:nvPr/>
        </p:nvPicPr>
        <p:blipFill>
          <a:blip r:embed="rId5" cstate="print">
            <a:duotone>
              <a:prstClr val="black"/>
              <a:srgbClr val="D9C3A5">
                <a:tint val="50000"/>
                <a:satMod val="180000"/>
              </a:srgbClr>
            </a:duotone>
          </a:blip>
          <a:srcRect/>
          <a:stretch>
            <a:fillRect/>
          </a:stretch>
        </p:blipFill>
        <p:spPr bwMode="auto">
          <a:xfrm>
            <a:off x="6210300" y="5295900"/>
            <a:ext cx="2933700" cy="1562100"/>
          </a:xfrm>
          <a:prstGeom prst="rect">
            <a:avLst/>
          </a:prstGeom>
          <a:ln>
            <a:noFill/>
          </a:ln>
          <a:effectLst>
            <a:softEdge rad="112500"/>
          </a:effectLst>
        </p:spPr>
      </p:pic>
      <p:pic>
        <p:nvPicPr>
          <p:cNvPr id="1039" name="Picture 15" descr="H:\BACKUP\My Business Window\Point2Point Connection\Hi Tea (males).jpg"/>
          <p:cNvPicPr>
            <a:picLocks noChangeAspect="1" noChangeArrowheads="1"/>
          </p:cNvPicPr>
          <p:nvPr/>
        </p:nvPicPr>
        <p:blipFill>
          <a:blip r:embed="rId6" cstate="print">
            <a:duotone>
              <a:prstClr val="black"/>
              <a:srgbClr val="D9C3A5">
                <a:tint val="50000"/>
                <a:satMod val="180000"/>
              </a:srgbClr>
            </a:duotone>
          </a:blip>
          <a:srcRect/>
          <a:stretch>
            <a:fillRect/>
          </a:stretch>
        </p:blipFill>
        <p:spPr bwMode="auto">
          <a:xfrm>
            <a:off x="1" y="5290370"/>
            <a:ext cx="2915815" cy="1567630"/>
          </a:xfrm>
          <a:prstGeom prst="rect">
            <a:avLst/>
          </a:prstGeom>
          <a:ln>
            <a:noFill/>
          </a:ln>
          <a:effectLst>
            <a:softEdge rad="112500"/>
          </a:effectLst>
        </p:spPr>
      </p:pic>
      <p:pic>
        <p:nvPicPr>
          <p:cNvPr id="25" name="Picture 24" descr="vintage4.jpg"/>
          <p:cNvPicPr>
            <a:picLocks noChangeAspect="1"/>
          </p:cNvPicPr>
          <p:nvPr/>
        </p:nvPicPr>
        <p:blipFill>
          <a:blip r:embed="rId7" cstate="print">
            <a:duotone>
              <a:prstClr val="black"/>
              <a:srgbClr val="D9C3A5">
                <a:tint val="50000"/>
                <a:satMod val="180000"/>
              </a:srgbClr>
            </a:duotone>
          </a:blip>
          <a:stretch>
            <a:fillRect/>
          </a:stretch>
        </p:blipFill>
        <p:spPr>
          <a:xfrm>
            <a:off x="1547664" y="3789039"/>
            <a:ext cx="1401838" cy="1512168"/>
          </a:xfrm>
          <a:prstGeom prst="rect">
            <a:avLst/>
          </a:prstGeom>
          <a:ln>
            <a:noFill/>
          </a:ln>
          <a:effectLst>
            <a:softEdge rad="112500"/>
          </a:effectLst>
        </p:spPr>
      </p:pic>
      <p:pic>
        <p:nvPicPr>
          <p:cNvPr id="26" name="Picture 25" descr="vintage5.jpg"/>
          <p:cNvPicPr>
            <a:picLocks noChangeAspect="1"/>
          </p:cNvPicPr>
          <p:nvPr/>
        </p:nvPicPr>
        <p:blipFill>
          <a:blip r:embed="rId8" cstate="print">
            <a:duotone>
              <a:prstClr val="black"/>
              <a:srgbClr val="D9C3A5">
                <a:tint val="50000"/>
                <a:satMod val="180000"/>
              </a:srgbClr>
            </a:duotone>
          </a:blip>
          <a:stretch>
            <a:fillRect/>
          </a:stretch>
        </p:blipFill>
        <p:spPr>
          <a:xfrm>
            <a:off x="683568" y="3789039"/>
            <a:ext cx="1040866" cy="1512168"/>
          </a:xfrm>
          <a:prstGeom prst="rect">
            <a:avLst/>
          </a:prstGeom>
          <a:ln>
            <a:noFill/>
          </a:ln>
          <a:effectLst>
            <a:softEdge rad="112500"/>
          </a:effectLst>
        </p:spPr>
      </p:pic>
      <p:pic>
        <p:nvPicPr>
          <p:cNvPr id="4098" name="Picture 2"/>
          <p:cNvPicPr>
            <a:picLocks noChangeAspect="1" noChangeArrowheads="1"/>
          </p:cNvPicPr>
          <p:nvPr/>
        </p:nvPicPr>
        <p:blipFill>
          <a:blip r:embed="rId9" cstate="print"/>
          <a:srcRect/>
          <a:stretch>
            <a:fillRect/>
          </a:stretch>
        </p:blipFill>
        <p:spPr bwMode="auto">
          <a:xfrm>
            <a:off x="3491880" y="1196752"/>
            <a:ext cx="3008334" cy="432048"/>
          </a:xfrm>
          <a:prstGeom prst="rect">
            <a:avLst/>
          </a:prstGeom>
          <a:ln>
            <a:noFill/>
          </a:ln>
          <a:effectLst>
            <a:softEdge rad="112500"/>
          </a:effectLst>
        </p:spPr>
      </p:pic>
      <p:pic>
        <p:nvPicPr>
          <p:cNvPr id="23" name="Picture 16" descr="https://encrypted-tbn1.gstatic.com/images?q=tbn:ANd9GcQnBCjZqyN7W7gP3WA5edi-fjO5DyxI39TwQM7MY7fB-R7k2cF76g"/>
          <p:cNvPicPr>
            <a:picLocks noChangeAspect="1" noChangeArrowheads="1"/>
          </p:cNvPicPr>
          <p:nvPr/>
        </p:nvPicPr>
        <p:blipFill>
          <a:blip r:embed="rId10" cstate="print">
            <a:duotone>
              <a:prstClr val="black"/>
              <a:srgbClr val="D9C3A5">
                <a:tint val="50000"/>
                <a:satMod val="180000"/>
              </a:srgbClr>
            </a:duotone>
          </a:blip>
          <a:srcRect/>
          <a:stretch>
            <a:fillRect/>
          </a:stretch>
        </p:blipFill>
        <p:spPr bwMode="auto">
          <a:xfrm>
            <a:off x="5364088" y="3774906"/>
            <a:ext cx="1440160" cy="1581485"/>
          </a:xfrm>
          <a:prstGeom prst="rect">
            <a:avLst/>
          </a:prstGeom>
          <a:ln>
            <a:noFill/>
          </a:ln>
          <a:effectLst>
            <a:softEdge rad="112500"/>
          </a:effectLst>
        </p:spPr>
      </p:pic>
      <p:pic>
        <p:nvPicPr>
          <p:cNvPr id="28" name="Picture 22" descr="https://encrypted-tbn3.gstatic.com/images?q=tbn:ANd9GcTr24OFb7gqk_DEbOFomChxl30cCcSifTg8uxqbWoDNIY5WhjckSQ"/>
          <p:cNvPicPr>
            <a:picLocks noChangeAspect="1" noChangeArrowheads="1"/>
          </p:cNvPicPr>
          <p:nvPr/>
        </p:nvPicPr>
        <p:blipFill>
          <a:blip r:embed="rId11" cstate="print">
            <a:duotone>
              <a:prstClr val="black"/>
              <a:srgbClr val="D9C3A5">
                <a:tint val="50000"/>
                <a:satMod val="180000"/>
              </a:srgbClr>
            </a:duotone>
          </a:blip>
          <a:srcRect/>
          <a:stretch>
            <a:fillRect/>
          </a:stretch>
        </p:blipFill>
        <p:spPr bwMode="auto">
          <a:xfrm>
            <a:off x="2771800" y="3789039"/>
            <a:ext cx="2736304" cy="1532330"/>
          </a:xfrm>
          <a:prstGeom prst="rect">
            <a:avLst/>
          </a:prstGeom>
          <a:ln>
            <a:noFill/>
          </a:ln>
          <a:effectLst>
            <a:softEdge rad="112500"/>
          </a:effectLst>
        </p:spPr>
      </p:pic>
      <p:pic>
        <p:nvPicPr>
          <p:cNvPr id="29" name="Picture 24" descr="https://encrypted-tbn0.gstatic.com/images?q=tbn:ANd9GcShK42qLgXxQDRu-0AGG8x2P4Fnrr0yajENaC_Z1YcfWXZuJ_f8"/>
          <p:cNvPicPr>
            <a:picLocks noChangeAspect="1" noChangeArrowheads="1"/>
          </p:cNvPicPr>
          <p:nvPr/>
        </p:nvPicPr>
        <p:blipFill>
          <a:blip r:embed="rId12" cstate="print">
            <a:duotone>
              <a:prstClr val="black"/>
              <a:srgbClr val="D9C3A5">
                <a:tint val="50000"/>
                <a:satMod val="180000"/>
              </a:srgbClr>
            </a:duotone>
          </a:blip>
          <a:srcRect/>
          <a:stretch>
            <a:fillRect/>
          </a:stretch>
        </p:blipFill>
        <p:spPr bwMode="auto">
          <a:xfrm>
            <a:off x="6660232" y="3789040"/>
            <a:ext cx="1859299" cy="1584176"/>
          </a:xfrm>
          <a:prstGeom prst="rect">
            <a:avLst/>
          </a:prstGeom>
          <a:ln>
            <a:noFill/>
          </a:ln>
          <a:effectLst>
            <a:softEdge rad="112500"/>
          </a:effectLst>
        </p:spPr>
      </p:pic>
      <p:sp>
        <p:nvSpPr>
          <p:cNvPr id="24" name="TextBox 23"/>
          <p:cNvSpPr txBox="1"/>
          <p:nvPr/>
        </p:nvSpPr>
        <p:spPr>
          <a:xfrm>
            <a:off x="3779912" y="6381328"/>
            <a:ext cx="2232248" cy="338554"/>
          </a:xfrm>
          <a:prstGeom prst="rect">
            <a:avLst/>
          </a:prstGeom>
          <a:noFill/>
        </p:spPr>
        <p:txBody>
          <a:bodyPr wrap="square" rtlCol="0">
            <a:spAutoFit/>
          </a:bodyPr>
          <a:lstStyle/>
          <a:p>
            <a:r>
              <a:rPr lang="en-U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&amp; </a:t>
            </a:r>
            <a:r>
              <a:rPr lang="en-U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Emthonjeni</a:t>
            </a:r>
            <a:r>
              <a:rPr lang="en-U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Events </a:t>
            </a:r>
            <a:endParaRPr lang="en-U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1059452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1"/>
          <p:cNvSpPr>
            <a:spLocks noChangeArrowheads="1"/>
          </p:cNvSpPr>
          <p:nvPr/>
        </p:nvSpPr>
        <p:spPr bwMode="auto">
          <a:xfrm>
            <a:off x="0" y="3995678"/>
            <a:ext cx="9144000" cy="2862322"/>
          </a:xfrm>
          <a:prstGeom prst="rect">
            <a:avLst/>
          </a:prstGeom>
          <a:gradFill>
            <a:gsLst>
              <a:gs pos="0">
                <a:srgbClr val="FFC000"/>
              </a:gs>
              <a:gs pos="97000">
                <a:srgbClr val="FFC000"/>
              </a:gs>
              <a:gs pos="100000">
                <a:schemeClr val="accent6">
                  <a:tint val="15000"/>
                  <a:satMod val="350000"/>
                </a:schemeClr>
              </a:gs>
            </a:gsLst>
          </a:gradFill>
          <a:ln>
            <a:solidFill>
              <a:srgbClr val="FFC000"/>
            </a:solidFill>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This event is aimed at young at heart entrepreneurs </a:t>
            </a:r>
            <a:r>
              <a:rPr lang="en-ZA" sz="2000" dirty="0">
                <a:solidFill>
                  <a:schemeClr val="tx1"/>
                </a:solidFill>
                <a:latin typeface="Chiller" pitchFamily="82" charset="0"/>
                <a:ea typeface="Times New Roman" pitchFamily="18" charset="0"/>
              </a:rPr>
              <a:t>&amp;</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individuals who are willing to share their steps through their success journey </a:t>
            </a:r>
            <a:r>
              <a:rPr lang="en-ZA" sz="2000" dirty="0" smtClean="0">
                <a:solidFill>
                  <a:schemeClr val="tx1"/>
                </a:solidFill>
                <a:latin typeface="Chiller" pitchFamily="82" charset="0"/>
                <a:ea typeface="Times New Roman" pitchFamily="18" charset="0"/>
              </a:rPr>
              <a:t>&amp; to learn</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from others. </a:t>
            </a:r>
            <a:endParaRPr kumimoji="0" lang="en-ZA" sz="2000" b="0" i="0" u="none" strike="noStrike" cap="none" normalizeH="0" baseline="0" dirty="0" smtClean="0">
              <a:ln>
                <a:noFill/>
              </a:ln>
              <a:solidFill>
                <a:schemeClr val="tx1"/>
              </a:solidFill>
              <a:effectLst/>
              <a:latin typeface="Chiller" pitchFamily="82" charset="0"/>
            </a:endParaRPr>
          </a:p>
          <a:p>
            <a:pPr lvl="0" algn="just" eaLnBrk="0" fontAlgn="base" hangingPunct="0">
              <a:spcBef>
                <a:spcPct val="0"/>
              </a:spcBef>
              <a:spcAft>
                <a:spcPct val="0"/>
              </a:spcAft>
            </a:pP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If you are willing to participate as a speaker</a:t>
            </a:r>
            <a:r>
              <a:rPr kumimoji="0" lang="en-ZA" sz="2000" b="0" i="0" u="none" strike="noStrike" cap="none" normalizeH="0" dirty="0" smtClean="0">
                <a:ln>
                  <a:noFill/>
                </a:ln>
                <a:solidFill>
                  <a:schemeClr val="tx1"/>
                </a:solidFill>
                <a:effectLst/>
                <a:latin typeface="Chiller" pitchFamily="82" charset="0"/>
                <a:ea typeface="Times New Roman" pitchFamily="18" charset="0"/>
              </a:rPr>
              <a:t> or to</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market your business </a:t>
            </a:r>
            <a:r>
              <a:rPr lang="en-ZA" sz="2000" dirty="0" smtClean="0">
                <a:solidFill>
                  <a:schemeClr val="tx1"/>
                </a:solidFill>
                <a:latin typeface="Chiller" pitchFamily="82" charset="0"/>
                <a:ea typeface="Times New Roman" pitchFamily="18" charset="0"/>
              </a:rPr>
              <a:t>on our future events </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please email sandi.maqoqa@gmail.com</a:t>
            </a:r>
            <a:r>
              <a:rPr lang="en-ZA" sz="2000" dirty="0" smtClean="0">
                <a:solidFill>
                  <a:schemeClr val="tx1"/>
                </a:solidFill>
                <a:latin typeface="Chiller" pitchFamily="82" charset="0"/>
                <a:ea typeface="Times New Roman" pitchFamily="18" charset="0"/>
              </a:rPr>
              <a:t> </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for more details. Seats </a:t>
            </a:r>
            <a:r>
              <a:rPr lang="en-ZA" sz="2000" dirty="0">
                <a:solidFill>
                  <a:schemeClr val="tx1"/>
                </a:solidFill>
                <a:latin typeface="Chiller" pitchFamily="82" charset="0"/>
                <a:ea typeface="Times New Roman" pitchFamily="18" charset="0"/>
              </a:rPr>
              <a:t>&amp;</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tables are limited. </a:t>
            </a:r>
            <a:endParaRPr kumimoji="0" lang="en-ZA" sz="2000" b="0" i="0" u="none" strike="noStrike" cap="none" normalizeH="0" baseline="0" dirty="0" smtClean="0">
              <a:ln>
                <a:noFill/>
              </a:ln>
              <a:solidFill>
                <a:schemeClr val="tx1"/>
              </a:solidFill>
              <a:effectLst/>
              <a:latin typeface="Chiller" pitchFamily="8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Book your seat now to avoid disappointment. This invite is open to anyone who</a:t>
            </a:r>
            <a:r>
              <a:rPr kumimoji="0" lang="en-ZA" sz="2000" b="0" i="0" u="none" strike="noStrike" cap="none" normalizeH="0" dirty="0" smtClean="0">
                <a:ln>
                  <a:noFill/>
                </a:ln>
                <a:solidFill>
                  <a:schemeClr val="tx1"/>
                </a:solidFill>
                <a:effectLst/>
                <a:latin typeface="Chiller" pitchFamily="82" charset="0"/>
                <a:ea typeface="Times New Roman" pitchFamily="18" charset="0"/>
              </a:rPr>
              <a:t> aspires</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to share or gain business related</a:t>
            </a:r>
            <a:r>
              <a:rPr kumimoji="0" lang="en-ZA" sz="2000" b="0" i="0" u="none" strike="noStrike" cap="none" normalizeH="0" dirty="0" smtClean="0">
                <a:ln>
                  <a:noFill/>
                </a:ln>
                <a:solidFill>
                  <a:schemeClr val="tx1"/>
                </a:solidFill>
                <a:effectLst/>
                <a:latin typeface="Chiller" pitchFamily="82" charset="0"/>
                <a:ea typeface="Times New Roman" pitchFamily="18" charset="0"/>
              </a:rPr>
              <a:t> info</a:t>
            </a:r>
            <a:r>
              <a:rPr kumimoji="0" lang="en-ZA" sz="2000" b="0" i="0" u="none" strike="noStrike" cap="none" normalizeH="0" baseline="0" dirty="0" smtClean="0">
                <a:ln>
                  <a:noFill/>
                </a:ln>
                <a:solidFill>
                  <a:schemeClr val="tx1"/>
                </a:solidFill>
                <a:effectLst/>
                <a:latin typeface="Chiller" pitchFamily="82" charset="0"/>
                <a:ea typeface="Times New Roman" pitchFamily="18" charset="0"/>
              </a:rPr>
              <a:t> &amp; fun loving.</a:t>
            </a:r>
            <a:endParaRPr kumimoji="0" lang="en-ZA" sz="2000" b="0" i="0" u="none" strike="noStrike" cap="none" normalizeH="0" baseline="0" dirty="0" smtClean="0">
              <a:ln>
                <a:noFill/>
              </a:ln>
              <a:solidFill>
                <a:schemeClr val="tx1"/>
              </a:solidFill>
              <a:effectLst/>
              <a:latin typeface="Chiller" pitchFamily="8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ZA" sz="2000" b="1" dirty="0" smtClean="0">
                <a:solidFill>
                  <a:schemeClr val="tx1"/>
                </a:solidFill>
                <a:latin typeface="Chiller" pitchFamily="82" charset="0"/>
                <a:ea typeface="Times New Roman" pitchFamily="18" charset="0"/>
              </a:rPr>
              <a:t>Do you have</a:t>
            </a:r>
            <a:r>
              <a:rPr kumimoji="0" lang="en-ZA" sz="2000" b="1" i="0" u="none" strike="noStrike" cap="none" normalizeH="0" baseline="0" dirty="0" smtClean="0">
                <a:ln>
                  <a:noFill/>
                </a:ln>
                <a:solidFill>
                  <a:schemeClr val="tx1"/>
                </a:solidFill>
                <a:effectLst/>
                <a:latin typeface="Chiller" pitchFamily="82" charset="0"/>
                <a:ea typeface="Times New Roman" pitchFamily="18" charset="0"/>
              </a:rPr>
              <a:t> a topic to share with the audience? Do you have a product to demonstrate/promote? Are you launching a new business ? Do you want to learn from other people’s journey to success?...Contact us for our next </a:t>
            </a:r>
            <a:r>
              <a:rPr lang="en-ZA" sz="2000" b="1" dirty="0" smtClean="0">
                <a:solidFill>
                  <a:schemeClr val="tx1"/>
                </a:solidFill>
                <a:latin typeface="Chiller" pitchFamily="82" charset="0"/>
                <a:ea typeface="Times New Roman" pitchFamily="18" charset="0"/>
              </a:rPr>
              <a:t>theme</a:t>
            </a:r>
            <a:r>
              <a:rPr kumimoji="0" lang="en-ZA" sz="2000" b="1" i="0" u="none" strike="noStrike" cap="none" normalizeH="0" baseline="0" dirty="0" smtClean="0">
                <a:ln>
                  <a:noFill/>
                </a:ln>
                <a:solidFill>
                  <a:schemeClr val="tx1"/>
                </a:solidFill>
                <a:effectLst/>
                <a:latin typeface="Chiller" pitchFamily="82" charset="0"/>
                <a:ea typeface="Times New Roman"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lang="en-ZA" sz="2000" b="1" dirty="0">
                <a:solidFill>
                  <a:schemeClr val="tx1"/>
                </a:solidFill>
                <a:latin typeface="Chiller" pitchFamily="82" charset="0"/>
                <a:ea typeface="Times New Roman" pitchFamily="18" charset="0"/>
              </a:rPr>
              <a:t>	</a:t>
            </a:r>
            <a:r>
              <a:rPr lang="en-ZA" sz="2000" b="1" dirty="0" smtClean="0">
                <a:solidFill>
                  <a:schemeClr val="tx1"/>
                </a:solidFill>
                <a:latin typeface="Chiller" pitchFamily="82" charset="0"/>
                <a:ea typeface="Times New Roman" pitchFamily="18" charset="0"/>
              </a:rPr>
              <a:t>	                   </a:t>
            </a:r>
            <a:r>
              <a:rPr kumimoji="0" lang="en-ZA" sz="1000" b="1" i="0" u="none" strike="noStrike" cap="none" normalizeH="0" baseline="0" dirty="0" smtClean="0">
                <a:ln>
                  <a:noFill/>
                </a:ln>
                <a:solidFill>
                  <a:schemeClr val="tx1"/>
                </a:solidFill>
                <a:effectLst/>
                <a:latin typeface="Century Schoolbook" pitchFamily="18" charset="0"/>
                <a:ea typeface="Times New Roman" pitchFamily="18" charset="0"/>
              </a:rPr>
              <a:t>www.Point2Pointconnections.yolasite.com</a:t>
            </a:r>
            <a:endParaRPr kumimoji="0" lang="en-ZA" sz="1000" b="0" i="0" u="none" strike="noStrike" cap="none" normalizeH="0" baseline="0" dirty="0" smtClean="0">
              <a:ln>
                <a:noFill/>
              </a:ln>
              <a:solidFill>
                <a:schemeClr val="tx1"/>
              </a:solidFill>
              <a:effectLst/>
              <a:latin typeface="Century Schoolbook" pitchFamily="18" charset="0"/>
            </a:endParaRPr>
          </a:p>
        </p:txBody>
      </p:sp>
      <p:pic>
        <p:nvPicPr>
          <p:cNvPr id="6" name="Picture 5" descr="2013Logo.jpg"/>
          <p:cNvPicPr>
            <a:picLocks noChangeAspect="1"/>
          </p:cNvPicPr>
          <p:nvPr/>
        </p:nvPicPr>
        <p:blipFill>
          <a:blip r:embed="rId2" cstate="print"/>
          <a:stretch>
            <a:fillRect/>
          </a:stretch>
        </p:blipFill>
        <p:spPr>
          <a:xfrm>
            <a:off x="2771800" y="0"/>
            <a:ext cx="3600400" cy="1008112"/>
          </a:xfrm>
          <a:prstGeom prst="rect">
            <a:avLst/>
          </a:prstGeom>
          <a:ln>
            <a:noFill/>
          </a:ln>
        </p:spPr>
      </p:pic>
      <p:pic>
        <p:nvPicPr>
          <p:cNvPr id="1026" name="Picture 2" descr="G:\blackberry\pictures\House of Aggri.jpg"/>
          <p:cNvPicPr>
            <a:picLocks noChangeAspect="1" noChangeArrowheads="1"/>
          </p:cNvPicPr>
          <p:nvPr/>
        </p:nvPicPr>
        <p:blipFill>
          <a:blip r:embed="rId3" cstate="print"/>
          <a:srcRect/>
          <a:stretch>
            <a:fillRect/>
          </a:stretch>
        </p:blipFill>
        <p:spPr bwMode="auto">
          <a:xfrm>
            <a:off x="-108520" y="3284984"/>
            <a:ext cx="2664296" cy="764704"/>
          </a:xfrm>
          <a:prstGeom prst="rect">
            <a:avLst/>
          </a:prstGeom>
          <a:ln>
            <a:noFill/>
          </a:ln>
          <a:effectLst>
            <a:softEdge rad="112500"/>
          </a:effectLst>
        </p:spPr>
      </p:pic>
      <p:pic>
        <p:nvPicPr>
          <p:cNvPr id="1027" name="Picture 3" descr="C:\Users\SandiF\Desktop\BACKUP\My Business Window\Point2Point Connection\Logos (Sponsors and partners)\Style Avenue (Orapeleng).jpg"/>
          <p:cNvPicPr>
            <a:picLocks noChangeAspect="1" noChangeArrowheads="1"/>
          </p:cNvPicPr>
          <p:nvPr/>
        </p:nvPicPr>
        <p:blipFill>
          <a:blip r:embed="rId4" cstate="print"/>
          <a:srcRect/>
          <a:stretch>
            <a:fillRect/>
          </a:stretch>
        </p:blipFill>
        <p:spPr bwMode="auto">
          <a:xfrm>
            <a:off x="6372200" y="3284984"/>
            <a:ext cx="2903979" cy="757109"/>
          </a:xfrm>
          <a:prstGeom prst="rect">
            <a:avLst/>
          </a:prstGeom>
          <a:ln>
            <a:noFill/>
          </a:ln>
          <a:effectLst>
            <a:softEdge rad="112500"/>
          </a:effectLst>
        </p:spPr>
      </p:pic>
      <p:sp>
        <p:nvSpPr>
          <p:cNvPr id="8" name="TextBox 7"/>
          <p:cNvSpPr txBox="1"/>
          <p:nvPr/>
        </p:nvSpPr>
        <p:spPr>
          <a:xfrm>
            <a:off x="3923928" y="0"/>
            <a:ext cx="1224136" cy="261610"/>
          </a:xfrm>
          <a:prstGeom prst="rect">
            <a:avLst/>
          </a:prstGeom>
          <a:noFill/>
        </p:spPr>
        <p:txBody>
          <a:bodyPr wrap="square" rtlCol="0">
            <a:spAutoFit/>
          </a:bodyPr>
          <a:lstStyle/>
          <a:p>
            <a:r>
              <a:rPr lang="en-US" sz="1100" dirty="0" smtClean="0">
                <a:solidFill>
                  <a:srgbClr val="FFC000"/>
                </a:solidFill>
              </a:rPr>
              <a:t>Brought to You By</a:t>
            </a:r>
            <a:endParaRPr lang="en-US" sz="1100" dirty="0">
              <a:solidFill>
                <a:srgbClr val="FFC000"/>
              </a:solidFill>
            </a:endParaRPr>
          </a:p>
        </p:txBody>
      </p:sp>
      <p:pic>
        <p:nvPicPr>
          <p:cNvPr id="1033" name="Picture 9" descr="https://encrypted-tbn2.gstatic.com/images?q=tbn:ANd9GcSlEPquF_o6-PA2oRY4YoqkvvR4llpt3YT6xWKaFP3uIS2FqLuGgQ"/>
          <p:cNvPicPr>
            <a:picLocks noChangeAspect="1" noChangeArrowheads="1"/>
          </p:cNvPicPr>
          <p:nvPr/>
        </p:nvPicPr>
        <p:blipFill>
          <a:blip r:embed="rId5" cstate="print"/>
          <a:srcRect/>
          <a:stretch>
            <a:fillRect/>
          </a:stretch>
        </p:blipFill>
        <p:spPr bwMode="auto">
          <a:xfrm>
            <a:off x="0" y="1628800"/>
            <a:ext cx="1691680" cy="1691680"/>
          </a:xfrm>
          <a:prstGeom prst="rect">
            <a:avLst/>
          </a:prstGeom>
          <a:noFill/>
        </p:spPr>
      </p:pic>
      <p:sp>
        <p:nvSpPr>
          <p:cNvPr id="1049" name="AutoShape 25" descr="https://encrypted-tbn3.gstatic.com/images?q=tbn:ANd9GcTIUx1tm5mPostHVWGiMNtuy8e6OwC5rdkP6AoPZFXHb_Ev4WVT"/>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51" name="Picture 27" descr="https://encrypted-tbn3.gstatic.com/images?q=tbn:ANd9GcTIUx1tm5mPostHVWGiMNtuy8e6OwC5rdkP6AoPZFXHb_Ev4WVT"/>
          <p:cNvPicPr>
            <a:picLocks noChangeAspect="1" noChangeArrowheads="1"/>
          </p:cNvPicPr>
          <p:nvPr/>
        </p:nvPicPr>
        <p:blipFill>
          <a:blip r:embed="rId6" cstate="print"/>
          <a:srcRect/>
          <a:stretch>
            <a:fillRect/>
          </a:stretch>
        </p:blipFill>
        <p:spPr bwMode="auto">
          <a:xfrm>
            <a:off x="7199784" y="1484784"/>
            <a:ext cx="1944216" cy="1804154"/>
          </a:xfrm>
          <a:prstGeom prst="rect">
            <a:avLst/>
          </a:prstGeom>
          <a:noFill/>
        </p:spPr>
      </p:pic>
      <p:pic>
        <p:nvPicPr>
          <p:cNvPr id="1043" name="Picture 19" descr="noe africa, noe shoes, high luxury heels"/>
          <p:cNvPicPr>
            <a:picLocks noChangeAspect="1" noChangeArrowheads="1"/>
          </p:cNvPicPr>
          <p:nvPr/>
        </p:nvPicPr>
        <p:blipFill>
          <a:blip r:embed="rId7" cstate="print"/>
          <a:srcRect/>
          <a:stretch>
            <a:fillRect/>
          </a:stretch>
        </p:blipFill>
        <p:spPr bwMode="auto">
          <a:xfrm>
            <a:off x="7199785" y="2780928"/>
            <a:ext cx="1944215" cy="514812"/>
          </a:xfrm>
          <a:prstGeom prst="rect">
            <a:avLst/>
          </a:prstGeom>
          <a:ln>
            <a:noFill/>
          </a:ln>
          <a:effectLst>
            <a:softEdge rad="112500"/>
          </a:effectLst>
        </p:spPr>
      </p:pic>
      <p:pic>
        <p:nvPicPr>
          <p:cNvPr id="22" name="Picture 23" descr="http://static.wixstatic.com/media/b64b39_44a87a689f9b413bbd99223c559ff672.png_srz_132_83_75_22_0.50_1.20_0.00_png_srz"/>
          <p:cNvPicPr>
            <a:picLocks noChangeAspect="1" noChangeArrowheads="1"/>
          </p:cNvPicPr>
          <p:nvPr/>
        </p:nvPicPr>
        <p:blipFill>
          <a:blip r:embed="rId8" cstate="print"/>
          <a:srcRect/>
          <a:stretch>
            <a:fillRect/>
          </a:stretch>
        </p:blipFill>
        <p:spPr bwMode="auto">
          <a:xfrm>
            <a:off x="7164288" y="2780928"/>
            <a:ext cx="864096" cy="543334"/>
          </a:xfrm>
          <a:prstGeom prst="rect">
            <a:avLst/>
          </a:prstGeom>
          <a:ln>
            <a:noFill/>
          </a:ln>
          <a:effectLst>
            <a:softEdge rad="112500"/>
          </a:effectLst>
        </p:spPr>
      </p:pic>
      <p:pic>
        <p:nvPicPr>
          <p:cNvPr id="2053" name="Picture 5" descr="H:\BACKUP\My Business Window\Point2Point Connection\Logos (Sponsors and partners)\LKC.png"/>
          <p:cNvPicPr>
            <a:picLocks noChangeAspect="1" noChangeArrowheads="1"/>
          </p:cNvPicPr>
          <p:nvPr/>
        </p:nvPicPr>
        <p:blipFill>
          <a:blip r:embed="rId9" cstate="print"/>
          <a:srcRect/>
          <a:stretch>
            <a:fillRect/>
          </a:stretch>
        </p:blipFill>
        <p:spPr bwMode="auto">
          <a:xfrm>
            <a:off x="3275856" y="3212976"/>
            <a:ext cx="2160240" cy="855601"/>
          </a:xfrm>
          <a:prstGeom prst="rect">
            <a:avLst/>
          </a:prstGeom>
          <a:ln>
            <a:noFill/>
          </a:ln>
          <a:effectLst>
            <a:softEdge rad="112500"/>
          </a:effectLst>
        </p:spPr>
      </p:pic>
      <p:sp>
        <p:nvSpPr>
          <p:cNvPr id="17" name="TextBox 16"/>
          <p:cNvSpPr txBox="1"/>
          <p:nvPr/>
        </p:nvSpPr>
        <p:spPr>
          <a:xfrm>
            <a:off x="2339752" y="3068960"/>
            <a:ext cx="4752528" cy="276999"/>
          </a:xfrm>
          <a:prstGeom prst="rect">
            <a:avLst/>
          </a:prstGeom>
          <a:noFill/>
        </p:spPr>
        <p:txBody>
          <a:bodyPr wrap="square" rtlCol="0">
            <a:spAutoFit/>
          </a:bodyPr>
          <a:lstStyle/>
          <a:p>
            <a:r>
              <a:rPr lang="en-US" sz="1200" dirty="0" smtClean="0">
                <a:solidFill>
                  <a:schemeClr val="bg1">
                    <a:lumMod val="95000"/>
                  </a:schemeClr>
                </a:solidFill>
              </a:rPr>
              <a:t>Place your order on any of the Products on the day &amp; get a discount</a:t>
            </a:r>
            <a:endParaRPr lang="en-US" sz="1200" dirty="0">
              <a:solidFill>
                <a:schemeClr val="bg1">
                  <a:lumMod val="95000"/>
                </a:schemeClr>
              </a:solidFill>
            </a:endParaRPr>
          </a:p>
        </p:txBody>
      </p:sp>
      <p:pic>
        <p:nvPicPr>
          <p:cNvPr id="2050" name="Picture 2" descr="https://encrypted-tbn3.gstatic.com/images?q=tbn:ANd9GcRYbBQC5teAQrvfjgMm00k0TSxxsBP5IZOb_07MEGk6HcwY6lr_Gem3og7o"/>
          <p:cNvPicPr>
            <a:picLocks noChangeAspect="1" noChangeArrowheads="1"/>
          </p:cNvPicPr>
          <p:nvPr/>
        </p:nvPicPr>
        <p:blipFill>
          <a:blip r:embed="rId10" cstate="print"/>
          <a:srcRect/>
          <a:stretch>
            <a:fillRect/>
          </a:stretch>
        </p:blipFill>
        <p:spPr bwMode="auto">
          <a:xfrm>
            <a:off x="1691680" y="1628800"/>
            <a:ext cx="1800200" cy="737431"/>
          </a:xfrm>
          <a:prstGeom prst="rect">
            <a:avLst/>
          </a:prstGeom>
          <a:ln>
            <a:noFill/>
          </a:ln>
          <a:effectLst>
            <a:outerShdw blurRad="292100" dist="139700" dir="2700000" algn="tl" rotWithShape="0">
              <a:srgbClr val="333333">
                <a:alpha val="65000"/>
              </a:srgbClr>
            </a:outerShdw>
          </a:effectLst>
        </p:spPr>
      </p:pic>
      <p:pic>
        <p:nvPicPr>
          <p:cNvPr id="21" name="Picture 2" descr="Our Private Network Business Social Network Entrepreneurs, Internet Marketers Home Business Leaders"/>
          <p:cNvPicPr>
            <a:picLocks noChangeAspect="1" noChangeArrowheads="1"/>
          </p:cNvPicPr>
          <p:nvPr/>
        </p:nvPicPr>
        <p:blipFill>
          <a:blip r:embed="rId11" cstate="print"/>
          <a:srcRect/>
          <a:stretch>
            <a:fillRect/>
          </a:stretch>
        </p:blipFill>
        <p:spPr bwMode="auto">
          <a:xfrm>
            <a:off x="6773854" y="0"/>
            <a:ext cx="2370146" cy="1412776"/>
          </a:xfrm>
          <a:prstGeom prst="rect">
            <a:avLst/>
          </a:prstGeom>
          <a:ln>
            <a:noFill/>
          </a:ln>
          <a:effectLst>
            <a:softEdge rad="112500"/>
          </a:effectLst>
        </p:spPr>
      </p:pic>
      <p:pic>
        <p:nvPicPr>
          <p:cNvPr id="2051" name="Picture 3"/>
          <p:cNvPicPr>
            <a:picLocks noChangeAspect="1" noChangeArrowheads="1"/>
          </p:cNvPicPr>
          <p:nvPr/>
        </p:nvPicPr>
        <p:blipFill>
          <a:blip r:embed="rId12" cstate="print"/>
          <a:srcRect/>
          <a:stretch>
            <a:fillRect/>
          </a:stretch>
        </p:blipFill>
        <p:spPr bwMode="auto">
          <a:xfrm>
            <a:off x="1691680" y="2204864"/>
            <a:ext cx="3343275" cy="1009650"/>
          </a:xfrm>
          <a:prstGeom prst="rect">
            <a:avLst/>
          </a:prstGeom>
          <a:ln>
            <a:noFill/>
          </a:ln>
          <a:effectLst>
            <a:softEdge rad="112500"/>
          </a:effectLst>
        </p:spPr>
      </p:pic>
      <p:sp>
        <p:nvSpPr>
          <p:cNvPr id="20" name="TextBox 19"/>
          <p:cNvSpPr txBox="1"/>
          <p:nvPr/>
        </p:nvSpPr>
        <p:spPr>
          <a:xfrm>
            <a:off x="3491880" y="908720"/>
            <a:ext cx="2232248" cy="369332"/>
          </a:xfrm>
          <a:prstGeom prst="rect">
            <a:avLst/>
          </a:prstGeom>
          <a:noFill/>
        </p:spPr>
        <p:txBody>
          <a:bodyPr wrap="square" rtlCol="0">
            <a:spAutoFit/>
          </a:bodyPr>
          <a:lstStyle/>
          <a:p>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&amp; </a:t>
            </a:r>
            <a:r>
              <a:rPr lang="en-U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Emthonjeni</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Events </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 name="Picture 2"/>
          <p:cNvPicPr>
            <a:picLocks noChangeAspect="1" noChangeArrowheads="1"/>
          </p:cNvPicPr>
          <p:nvPr/>
        </p:nvPicPr>
        <p:blipFill>
          <a:blip r:embed="rId13" cstate="print"/>
          <a:srcRect/>
          <a:stretch>
            <a:fillRect/>
          </a:stretch>
        </p:blipFill>
        <p:spPr bwMode="auto">
          <a:xfrm>
            <a:off x="5004048" y="1412776"/>
            <a:ext cx="2232248" cy="1758486"/>
          </a:xfrm>
          <a:prstGeom prst="rect">
            <a:avLst/>
          </a:prstGeom>
          <a:ln>
            <a:noFill/>
          </a:ln>
          <a:effectLst>
            <a:softEdge rad="112500"/>
          </a:effectLst>
        </p:spPr>
      </p:pic>
      <p:pic>
        <p:nvPicPr>
          <p:cNvPr id="2052" name="Picture 4"/>
          <p:cNvPicPr>
            <a:picLocks noChangeAspect="1" noChangeArrowheads="1"/>
          </p:cNvPicPr>
          <p:nvPr/>
        </p:nvPicPr>
        <p:blipFill>
          <a:blip r:embed="rId14" cstate="print"/>
          <a:srcRect/>
          <a:stretch>
            <a:fillRect/>
          </a:stretch>
        </p:blipFill>
        <p:spPr bwMode="auto">
          <a:xfrm>
            <a:off x="0" y="0"/>
            <a:ext cx="2605307" cy="155679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2" descr="Our Private Network Business Social Network Entrepreneurs, Internet Marketers Home Business Leaders"/>
          <p:cNvPicPr>
            <a:picLocks noChangeAspect="1" noChangeArrowheads="1"/>
          </p:cNvPicPr>
          <p:nvPr/>
        </p:nvPicPr>
        <p:blipFill>
          <a:blip r:embed="rId2" cstate="print"/>
          <a:srcRect/>
          <a:stretch>
            <a:fillRect/>
          </a:stretch>
        </p:blipFill>
        <p:spPr bwMode="auto">
          <a:xfrm>
            <a:off x="2843808" y="1268760"/>
            <a:ext cx="3473814" cy="2070640"/>
          </a:xfrm>
          <a:prstGeom prst="rect">
            <a:avLst/>
          </a:prstGeom>
          <a:ln>
            <a:noFill/>
          </a:ln>
          <a:effectLst>
            <a:softEdge rad="112500"/>
          </a:effectLst>
        </p:spPr>
      </p:pic>
      <p:pic>
        <p:nvPicPr>
          <p:cNvPr id="6" name="Picture 5" descr="2013Logo.jpg"/>
          <p:cNvPicPr>
            <a:picLocks noChangeAspect="1"/>
          </p:cNvPicPr>
          <p:nvPr/>
        </p:nvPicPr>
        <p:blipFill>
          <a:blip r:embed="rId3" cstate="print"/>
          <a:stretch>
            <a:fillRect/>
          </a:stretch>
        </p:blipFill>
        <p:spPr>
          <a:xfrm>
            <a:off x="2771800" y="0"/>
            <a:ext cx="3600400" cy="980728"/>
          </a:xfrm>
          <a:prstGeom prst="rect">
            <a:avLst/>
          </a:prstGeom>
          <a:ln>
            <a:noFill/>
          </a:ln>
        </p:spPr>
      </p:pic>
      <p:sp>
        <p:nvSpPr>
          <p:cNvPr id="7" name="Rectangle 1"/>
          <p:cNvSpPr>
            <a:spLocks noChangeArrowheads="1"/>
          </p:cNvSpPr>
          <p:nvPr/>
        </p:nvSpPr>
        <p:spPr bwMode="auto">
          <a:xfrm>
            <a:off x="0" y="3761019"/>
            <a:ext cx="9144000" cy="1323439"/>
          </a:xfrm>
          <a:prstGeom prst="rect">
            <a:avLst/>
          </a:prstGeom>
          <a:gradFill>
            <a:gsLst>
              <a:gs pos="0">
                <a:srgbClr val="FFC000"/>
              </a:gs>
              <a:gs pos="97000">
                <a:srgbClr val="FFC000"/>
              </a:gs>
              <a:gs pos="100000">
                <a:schemeClr val="accent6">
                  <a:tint val="15000"/>
                  <a:satMod val="350000"/>
                </a:schemeClr>
              </a:gs>
            </a:gsLst>
          </a:gradFill>
          <a:ln>
            <a:solidFill>
              <a:srgbClr val="FFC000"/>
            </a:solidFill>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ZA" sz="1600" b="1" dirty="0" smtClean="0">
                <a:solidFill>
                  <a:schemeClr val="tx1"/>
                </a:solidFill>
                <a:latin typeface="Times New Roman" pitchFamily="18" charset="0"/>
                <a:cs typeface="Times New Roman" pitchFamily="18" charset="0"/>
              </a:rPr>
              <a:t>                                                              ADDRESS &amp; DIRECTIONS: </a:t>
            </a:r>
          </a:p>
          <a:p>
            <a:pPr marL="0" marR="0" lvl="0" indent="0" defTabSz="914400" rtl="0" eaLnBrk="1" fontAlgn="base" latinLnBrk="0" hangingPunct="1">
              <a:lnSpc>
                <a:spcPct val="100000"/>
              </a:lnSpc>
              <a:spcBef>
                <a:spcPct val="0"/>
              </a:spcBef>
              <a:spcAft>
                <a:spcPct val="0"/>
              </a:spcAft>
              <a:buClrTx/>
              <a:buSzTx/>
              <a:buFontTx/>
              <a:buNone/>
              <a:tabLst/>
            </a:pPr>
            <a:r>
              <a:rPr kumimoji="0" lang="en-ZA" sz="1600" b="1" i="0" u="sng" strike="noStrike" cap="none" normalizeH="0" baseline="0" dirty="0" smtClean="0">
                <a:ln>
                  <a:noFill/>
                </a:ln>
                <a:solidFill>
                  <a:schemeClr val="tx1"/>
                </a:solidFill>
                <a:effectLst/>
                <a:latin typeface="Times New Roman" pitchFamily="18" charset="0"/>
                <a:cs typeface="Times New Roman" pitchFamily="18" charset="0"/>
              </a:rPr>
              <a:t>From JHB/</a:t>
            </a:r>
            <a:r>
              <a:rPr kumimoji="0" lang="en-ZA" sz="1600" b="1" i="0" u="sng" strike="noStrike" cap="none" normalizeH="0" baseline="0" dirty="0" err="1" smtClean="0">
                <a:ln>
                  <a:noFill/>
                </a:ln>
                <a:solidFill>
                  <a:schemeClr val="tx1"/>
                </a:solidFill>
                <a:effectLst/>
                <a:latin typeface="Times New Roman" pitchFamily="18" charset="0"/>
                <a:cs typeface="Times New Roman" pitchFamily="18" charset="0"/>
              </a:rPr>
              <a:t>Pta</a:t>
            </a:r>
            <a:r>
              <a:rPr kumimoji="0" lang="en-ZA" sz="1600" b="1" i="0" u="none" strike="noStrike" cap="none" normalizeH="0" baseline="0" dirty="0" smtClean="0">
                <a:ln>
                  <a:noFill/>
                </a:ln>
                <a:solidFill>
                  <a:schemeClr val="tx1"/>
                </a:solidFill>
                <a:effectLst/>
                <a:latin typeface="Times New Roman" pitchFamily="18" charset="0"/>
                <a:cs typeface="Times New Roman" pitchFamily="18" charset="0"/>
              </a:rPr>
              <a:t>: Take N1 North/South to</a:t>
            </a:r>
            <a:r>
              <a:rPr kumimoji="0" lang="en-ZA" sz="1600" b="1" i="0" u="none" strike="noStrike" cap="none" normalizeH="0" dirty="0" smtClean="0">
                <a:ln>
                  <a:noFill/>
                </a:ln>
                <a:solidFill>
                  <a:schemeClr val="tx1"/>
                </a:solidFill>
                <a:effectLst/>
                <a:latin typeface="Times New Roman" pitchFamily="18" charset="0"/>
                <a:cs typeface="Times New Roman" pitchFamily="18" charset="0"/>
              </a:rPr>
              <a:t> </a:t>
            </a:r>
            <a:r>
              <a:rPr kumimoji="0" lang="en-ZA" sz="1600" b="1" i="0" u="none" strike="noStrike" cap="none" normalizeH="0" dirty="0" err="1" smtClean="0">
                <a:ln>
                  <a:noFill/>
                </a:ln>
                <a:solidFill>
                  <a:schemeClr val="tx1"/>
                </a:solidFill>
                <a:effectLst/>
                <a:latin typeface="Times New Roman" pitchFamily="18" charset="0"/>
                <a:cs typeface="Times New Roman" pitchFamily="18" charset="0"/>
              </a:rPr>
              <a:t>Midrand</a:t>
            </a:r>
            <a:r>
              <a:rPr kumimoji="0" lang="en-ZA" sz="1600" b="1" i="0" u="none" strike="noStrike" cap="none" normalizeH="0" dirty="0" smtClean="0">
                <a:ln>
                  <a:noFill/>
                </a:ln>
                <a:solidFill>
                  <a:schemeClr val="tx1"/>
                </a:solidFill>
                <a:effectLst/>
                <a:latin typeface="Times New Roman" pitchFamily="18" charset="0"/>
                <a:cs typeface="Times New Roman" pitchFamily="18" charset="0"/>
              </a:rPr>
              <a:t>,</a:t>
            </a:r>
            <a:r>
              <a:rPr kumimoji="0" lang="en-ZA" sz="1600" b="1" i="0" u="none" strike="noStrike" cap="none" normalizeH="0" baseline="0" dirty="0" smtClean="0">
                <a:ln>
                  <a:noFill/>
                </a:ln>
                <a:solidFill>
                  <a:schemeClr val="tx1"/>
                </a:solidFill>
                <a:effectLst/>
                <a:latin typeface="Times New Roman" pitchFamily="18" charset="0"/>
                <a:cs typeface="Times New Roman" pitchFamily="18" charset="0"/>
              </a:rPr>
              <a:t> off-ramp </a:t>
            </a:r>
            <a:r>
              <a:rPr lang="en-ZA" sz="1600" b="1" dirty="0" smtClean="0">
                <a:solidFill>
                  <a:schemeClr val="tx1"/>
                </a:solidFill>
                <a:latin typeface="Times New Roman" pitchFamily="18" charset="0"/>
                <a:cs typeface="Times New Roman" pitchFamily="18" charset="0"/>
              </a:rPr>
              <a:t>@</a:t>
            </a:r>
            <a:r>
              <a:rPr lang="en-ZA" sz="1600" b="1" dirty="0" err="1" smtClean="0">
                <a:solidFill>
                  <a:schemeClr val="tx1"/>
                </a:solidFill>
                <a:latin typeface="Times New Roman" pitchFamily="18" charset="0"/>
                <a:cs typeface="Times New Roman" pitchFamily="18" charset="0"/>
              </a:rPr>
              <a:t>Olifantsfontein</a:t>
            </a:r>
            <a:r>
              <a:rPr lang="en-ZA" sz="1600" b="1" dirty="0" smtClean="0">
                <a:solidFill>
                  <a:schemeClr val="tx1"/>
                </a:solidFill>
                <a:latin typeface="Times New Roman" pitchFamily="18" charset="0"/>
                <a:cs typeface="Times New Roman" pitchFamily="18" charset="0"/>
              </a:rPr>
              <a:t> rd, @Robots turn left </a:t>
            </a:r>
            <a:r>
              <a:rPr lang="en-ZA" sz="1600" b="1" dirty="0" smtClean="0">
                <a:solidFill>
                  <a:schemeClr val="tx1"/>
                </a:solidFill>
                <a:latin typeface="Times New Roman" pitchFamily="18" charset="0"/>
                <a:cs typeface="Times New Roman" pitchFamily="18" charset="0"/>
              </a:rPr>
              <a:t>...</a:t>
            </a:r>
            <a:r>
              <a:rPr lang="en-ZA" sz="1600" b="1" dirty="0" smtClean="0">
                <a:solidFill>
                  <a:schemeClr val="tx1"/>
                </a:solidFill>
                <a:latin typeface="Times New Roman" pitchFamily="18" charset="0"/>
                <a:cs typeface="Times New Roman" pitchFamily="18" charset="0"/>
              </a:rPr>
              <a:t>proceed </a:t>
            </a:r>
            <a:r>
              <a:rPr lang="en-ZA" sz="1600" b="1" dirty="0" smtClean="0">
                <a:solidFill>
                  <a:schemeClr val="tx1"/>
                </a:solidFill>
                <a:latin typeface="Times New Roman" pitchFamily="18" charset="0"/>
                <a:cs typeface="Times New Roman" pitchFamily="18" charset="0"/>
              </a:rPr>
              <a:t>&amp; cross the next big intersection towards </a:t>
            </a:r>
            <a:r>
              <a:rPr lang="en-ZA" sz="1600" b="1" dirty="0" err="1" smtClean="0">
                <a:solidFill>
                  <a:schemeClr val="tx1"/>
                </a:solidFill>
                <a:latin typeface="Times New Roman" pitchFamily="18" charset="0"/>
                <a:cs typeface="Times New Roman" pitchFamily="18" charset="0"/>
              </a:rPr>
              <a:t>Diepsloot</a:t>
            </a:r>
            <a:r>
              <a:rPr lang="en-ZA" sz="1600" b="1" dirty="0" smtClean="0">
                <a:solidFill>
                  <a:schemeClr val="tx1"/>
                </a:solidFill>
                <a:latin typeface="Times New Roman" pitchFamily="18" charset="0"/>
                <a:cs typeface="Times New Roman" pitchFamily="18" charset="0"/>
              </a:rPr>
              <a:t>. Pass </a:t>
            </a:r>
            <a:r>
              <a:rPr lang="en-ZA" sz="1600" b="1" dirty="0" err="1" smtClean="0">
                <a:solidFill>
                  <a:schemeClr val="tx1"/>
                </a:solidFill>
                <a:latin typeface="Times New Roman" pitchFamily="18" charset="0"/>
                <a:cs typeface="Times New Roman" pitchFamily="18" charset="0"/>
              </a:rPr>
              <a:t>Savanna</a:t>
            </a:r>
            <a:r>
              <a:rPr lang="en-ZA" sz="1600" b="1" dirty="0" smtClean="0">
                <a:solidFill>
                  <a:schemeClr val="tx1"/>
                </a:solidFill>
                <a:latin typeface="Times New Roman" pitchFamily="18" charset="0"/>
                <a:cs typeface="Times New Roman" pitchFamily="18" charset="0"/>
              </a:rPr>
              <a:t> Hills residential complex on your right until you see Sasol Garage on your right at next intersection. Cross over the robots (R55 intersection) and take immediate left gravel rd (Willow rd). </a:t>
            </a:r>
            <a:r>
              <a:rPr lang="en-ZA" sz="1600" b="1" dirty="0" smtClean="0">
                <a:solidFill>
                  <a:schemeClr val="tx1"/>
                </a:solidFill>
                <a:latin typeface="Times New Roman" pitchFamily="18" charset="0"/>
                <a:cs typeface="Times New Roman" pitchFamily="18" charset="0"/>
              </a:rPr>
              <a:t>The venue is the 1</a:t>
            </a:r>
            <a:r>
              <a:rPr lang="en-ZA" sz="1600" b="1" baseline="30000" dirty="0" smtClean="0">
                <a:solidFill>
                  <a:schemeClr val="tx1"/>
                </a:solidFill>
                <a:latin typeface="Times New Roman" pitchFamily="18" charset="0"/>
                <a:cs typeface="Times New Roman" pitchFamily="18" charset="0"/>
              </a:rPr>
              <a:t>st</a:t>
            </a:r>
            <a:r>
              <a:rPr lang="en-ZA" sz="1600" b="1" dirty="0" smtClean="0">
                <a:solidFill>
                  <a:schemeClr val="tx1"/>
                </a:solidFill>
                <a:latin typeface="Times New Roman" pitchFamily="18" charset="0"/>
                <a:cs typeface="Times New Roman" pitchFamily="18" charset="0"/>
              </a:rPr>
              <a:t> gate on your left.</a:t>
            </a:r>
            <a:endParaRPr kumimoji="0" lang="en-ZA" sz="1600" b="1"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8" name="TextBox 7"/>
          <p:cNvSpPr txBox="1"/>
          <p:nvPr/>
        </p:nvSpPr>
        <p:spPr>
          <a:xfrm>
            <a:off x="2843808" y="3284984"/>
            <a:ext cx="3528392" cy="492443"/>
          </a:xfrm>
          <a:prstGeom prst="rect">
            <a:avLst/>
          </a:prstGeom>
          <a:noFill/>
        </p:spPr>
        <p:txBody>
          <a:bodyPr wrap="square" rtlCol="0">
            <a:spAutoFit/>
          </a:bodyPr>
          <a:lstStyle/>
          <a:p>
            <a:r>
              <a:rPr lang="en-US" sz="2600" dirty="0" smtClean="0">
                <a:solidFill>
                  <a:srgbClr val="FFC000"/>
                </a:solidFill>
                <a:latin typeface="Angsana New" pitchFamily="18" charset="-34"/>
                <a:cs typeface="Angsana New" pitchFamily="18" charset="-34"/>
              </a:rPr>
              <a:t>!!For the Love of the Spring Season!!</a:t>
            </a:r>
            <a:endParaRPr lang="en-US" sz="2600" dirty="0">
              <a:solidFill>
                <a:srgbClr val="FFC000"/>
              </a:solidFill>
              <a:latin typeface="Angsana New" pitchFamily="18" charset="-34"/>
              <a:cs typeface="Angsana New" pitchFamily="18" charset="-34"/>
            </a:endParaRPr>
          </a:p>
        </p:txBody>
      </p:sp>
      <p:pic>
        <p:nvPicPr>
          <p:cNvPr id="9" name="Picture 14" descr="https://encrypted-tbn2.gstatic.com/images?q=tbn:ANd9GcQCIPqsh9JAf_l5ZLbmkX3tEZPgJ5Jj4ekHz5N8MvWxzXhSLd2xEA"/>
          <p:cNvPicPr>
            <a:picLocks noChangeAspect="1" noChangeArrowheads="1"/>
          </p:cNvPicPr>
          <p:nvPr/>
        </p:nvPicPr>
        <p:blipFill>
          <a:blip r:embed="rId4" cstate="print"/>
          <a:srcRect/>
          <a:stretch>
            <a:fillRect/>
          </a:stretch>
        </p:blipFill>
        <p:spPr bwMode="auto">
          <a:xfrm>
            <a:off x="323528" y="1556792"/>
            <a:ext cx="2164174" cy="14401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 name="Picture 14" descr="https://encrypted-tbn2.gstatic.com/images?q=tbn:ANd9GcQCIPqsh9JAf_l5ZLbmkX3tEZPgJ5Jj4ekHz5N8MvWxzXhSLd2xEA"/>
          <p:cNvPicPr>
            <a:picLocks noChangeAspect="1" noChangeArrowheads="1"/>
          </p:cNvPicPr>
          <p:nvPr/>
        </p:nvPicPr>
        <p:blipFill>
          <a:blip r:embed="rId4" cstate="print"/>
          <a:srcRect/>
          <a:stretch>
            <a:fillRect/>
          </a:stretch>
        </p:blipFill>
        <p:spPr bwMode="auto">
          <a:xfrm>
            <a:off x="6656298" y="1556792"/>
            <a:ext cx="2164174" cy="14401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26" name="Picture 2"/>
          <p:cNvPicPr>
            <a:picLocks noChangeAspect="1" noChangeArrowheads="1"/>
          </p:cNvPicPr>
          <p:nvPr/>
        </p:nvPicPr>
        <p:blipFill>
          <a:blip r:embed="rId5" cstate="print"/>
          <a:srcRect/>
          <a:stretch>
            <a:fillRect/>
          </a:stretch>
        </p:blipFill>
        <p:spPr bwMode="auto">
          <a:xfrm>
            <a:off x="1536008" y="5085184"/>
            <a:ext cx="6348304" cy="177281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1376</TotalTime>
  <Words>357</Words>
  <Application>Microsoft Office PowerPoint</Application>
  <PresentationFormat>On-screen Show (4:3)</PresentationFormat>
  <Paragraphs>29</Paragraphs>
  <Slides>3</Slides>
  <Notes>1</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Slide 1</vt:lpstr>
      <vt:lpstr>Slide 2</vt:lpstr>
      <vt:lpstr>Slide 3</vt:lpstr>
    </vt:vector>
  </TitlesOfParts>
  <Company>Eskom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Sandi Maqoqa</dc:creator>
  <cp:lastModifiedBy>SandiF</cp:lastModifiedBy>
  <cp:revision>57</cp:revision>
  <dcterms:created xsi:type="dcterms:W3CDTF">2012-04-30T12:16:31Z</dcterms:created>
  <dcterms:modified xsi:type="dcterms:W3CDTF">2014-09-16T10:29:14Z</dcterms:modified>
</cp:coreProperties>
</file>